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57" r:id="rId4"/>
    <p:sldId id="259" r:id="rId5"/>
    <p:sldId id="260" r:id="rId6"/>
    <p:sldId id="286" r:id="rId7"/>
    <p:sldId id="261" r:id="rId8"/>
    <p:sldId id="287" r:id="rId9"/>
    <p:sldId id="290" r:id="rId10"/>
    <p:sldId id="285" r:id="rId11"/>
    <p:sldId id="262" r:id="rId12"/>
    <p:sldId id="263" r:id="rId13"/>
    <p:sldId id="288" r:id="rId14"/>
    <p:sldId id="266" r:id="rId15"/>
    <p:sldId id="279" r:id="rId16"/>
    <p:sldId id="267" r:id="rId17"/>
    <p:sldId id="269" r:id="rId18"/>
    <p:sldId id="270" r:id="rId19"/>
    <p:sldId id="271" r:id="rId20"/>
    <p:sldId id="273" r:id="rId21"/>
    <p:sldId id="274" r:id="rId22"/>
    <p:sldId id="275" r:id="rId23"/>
    <p:sldId id="277" r:id="rId24"/>
    <p:sldId id="278" r:id="rId25"/>
    <p:sldId id="280" r:id="rId26"/>
    <p:sldId id="281" r:id="rId27"/>
    <p:sldId id="282" r:id="rId28"/>
    <p:sldId id="264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5C1"/>
    <a:srgbClr val="F8A2DD"/>
    <a:srgbClr val="E8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64" autoAdjust="0"/>
  </p:normalViewPr>
  <p:slideViewPr>
    <p:cSldViewPr>
      <p:cViewPr varScale="1">
        <p:scale>
          <a:sx n="58" d="100"/>
          <a:sy n="58" d="100"/>
        </p:scale>
        <p:origin x="119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D919C-F19E-4EB9-A137-C599C6804180}" type="datetimeFigureOut">
              <a:rPr lang="fr-CA" smtClean="0"/>
              <a:t>2017-09-12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A5D93-01A6-46D9-A030-D58EDA04788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741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5D93-01A6-46D9-A030-D58EDA047883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899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Click</a:t>
            </a:r>
            <a:r>
              <a:rPr lang="fr-CA" baseline="0" dirty="0" smtClean="0"/>
              <a:t> on the </a:t>
            </a:r>
            <a:r>
              <a:rPr lang="fr-CA" baseline="0" dirty="0" err="1" smtClean="0"/>
              <a:t>title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slide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it</a:t>
            </a:r>
            <a:r>
              <a:rPr lang="fr-CA" baseline="0" dirty="0" smtClean="0"/>
              <a:t> down to </a:t>
            </a:r>
            <a:r>
              <a:rPr lang="fr-CA" baseline="0" dirty="0" err="1" smtClean="0"/>
              <a:t>reveal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answer</a:t>
            </a:r>
            <a:r>
              <a:rPr lang="fr-CA" baseline="0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5D93-01A6-46D9-A030-D58EDA047883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893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Click on the </a:t>
            </a:r>
            <a:r>
              <a:rPr lang="fr-CA" dirty="0" err="1" smtClean="0"/>
              <a:t>title</a:t>
            </a:r>
            <a:r>
              <a:rPr lang="fr-CA" dirty="0" smtClean="0"/>
              <a:t> and </a:t>
            </a:r>
            <a:r>
              <a:rPr lang="fr-CA" dirty="0" err="1" smtClean="0"/>
              <a:t>slide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it</a:t>
            </a:r>
            <a:r>
              <a:rPr lang="fr-CA" baseline="0" dirty="0" smtClean="0"/>
              <a:t> down to </a:t>
            </a:r>
            <a:r>
              <a:rPr lang="fr-CA" baseline="0" dirty="0" err="1" smtClean="0"/>
              <a:t>reveal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answer</a:t>
            </a:r>
            <a:r>
              <a:rPr lang="fr-CA" baseline="0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5D93-01A6-46D9-A030-D58EDA047883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335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Click on </a:t>
            </a:r>
            <a:r>
              <a:rPr lang="fr-CA" dirty="0" err="1" smtClean="0"/>
              <a:t>title</a:t>
            </a:r>
            <a:r>
              <a:rPr lang="fr-CA" dirty="0" smtClean="0"/>
              <a:t> and </a:t>
            </a:r>
            <a:r>
              <a:rPr lang="fr-CA" dirty="0" err="1" smtClean="0"/>
              <a:t>slide</a:t>
            </a:r>
            <a:r>
              <a:rPr lang="fr-CA" dirty="0" smtClean="0"/>
              <a:t> </a:t>
            </a:r>
            <a:r>
              <a:rPr lang="fr-CA" dirty="0" err="1" smtClean="0"/>
              <a:t>it</a:t>
            </a:r>
            <a:r>
              <a:rPr lang="fr-CA" dirty="0" smtClean="0"/>
              <a:t> down to </a:t>
            </a:r>
            <a:r>
              <a:rPr lang="fr-CA" dirty="0" err="1" smtClean="0"/>
              <a:t>reveal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answer</a:t>
            </a:r>
            <a:r>
              <a:rPr lang="fr-CA" baseline="0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5D93-01A6-46D9-A030-D58EDA047883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480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Click on </a:t>
            </a:r>
            <a:r>
              <a:rPr lang="fr-CA" dirty="0" err="1" smtClean="0"/>
              <a:t>title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slide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it</a:t>
            </a:r>
            <a:r>
              <a:rPr lang="fr-CA" baseline="0" dirty="0" smtClean="0"/>
              <a:t> down</a:t>
            </a:r>
            <a:r>
              <a:rPr lang="fr-CA" dirty="0" smtClean="0"/>
              <a:t> to </a:t>
            </a:r>
            <a:r>
              <a:rPr lang="fr-CA" dirty="0" err="1" smtClean="0"/>
              <a:t>reveal</a:t>
            </a:r>
            <a:r>
              <a:rPr lang="fr-CA" dirty="0" smtClean="0"/>
              <a:t> the </a:t>
            </a:r>
            <a:r>
              <a:rPr lang="fr-CA" dirty="0" err="1" smtClean="0"/>
              <a:t>answer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5D93-01A6-46D9-A030-D58EDA047883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714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Slide</a:t>
            </a:r>
            <a:r>
              <a:rPr lang="fr-CA" baseline="0" dirty="0" smtClean="0"/>
              <a:t> down the </a:t>
            </a:r>
            <a:r>
              <a:rPr lang="fr-CA" baseline="0" dirty="0" err="1" smtClean="0"/>
              <a:t>title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reveal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answer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5D93-01A6-46D9-A030-D58EDA047883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006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Slide</a:t>
            </a:r>
            <a:r>
              <a:rPr lang="fr-CA" dirty="0" smtClean="0"/>
              <a:t> down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title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reveal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answer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5D93-01A6-46D9-A030-D58EDA047883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27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20DF6C58-2439-409F-80E1-B9AFC64A4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3F2DD-6C7B-4718-8905-B5B32E948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DA01-96BE-4F53-A3E8-AAB3D7603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A40A-2CBF-47A9-9990-AB927D419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682B-B71F-4B45-87B4-7B2D18FA4E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172F-33D5-43D6-9A5B-52F8B0289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0CC90-D805-4EA8-9F05-7A6A6E646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8997-67A5-4ABA-BD8B-94491E335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95088-1431-404D-A002-69A01516A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66AD7-43C9-4B75-832E-D60834D22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5933-AA6F-4F65-A5BE-E282B39DC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9BDEAA1A-6CB3-43B4-AD4C-E21464C6FF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nc.org/lp/pages/998" TargetMode="External"/><Relationship Id="rId2" Type="http://schemas.openxmlformats.org/officeDocument/2006/relationships/hyperlink" Target="http://www.middleschoolscience.com/...Observation_Inference-isn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ps.gov/.../upload/Questioning_Artifacts-Observation_worksheet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A5C1"/>
                </a:solidFill>
              </a:rPr>
              <a:t>Making </a:t>
            </a:r>
            <a:br>
              <a:rPr lang="en-US" dirty="0" smtClean="0">
                <a:solidFill>
                  <a:srgbClr val="2EA5C1"/>
                </a:solidFill>
              </a:rPr>
            </a:br>
            <a:r>
              <a:rPr lang="en-US" dirty="0" smtClean="0">
                <a:solidFill>
                  <a:srgbClr val="2EA5C1"/>
                </a:solidFill>
              </a:rPr>
              <a:t>Observations</a:t>
            </a:r>
            <a:endParaRPr lang="en-US" dirty="0">
              <a:solidFill>
                <a:srgbClr val="2EA5C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</a:t>
            </a:r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ook </a:t>
            </a:r>
            <a:r>
              <a:rPr lang="en-US" dirty="0">
                <a:solidFill>
                  <a:schemeClr val="tx1"/>
                </a:solidFill>
              </a:rPr>
              <a:t>at </a:t>
            </a:r>
            <a:r>
              <a:rPr lang="en-US" dirty="0" smtClean="0">
                <a:solidFill>
                  <a:schemeClr val="tx1"/>
                </a:solidFill>
              </a:rPr>
              <a:t>Things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Science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Recording</a:t>
            </a:r>
            <a:r>
              <a:rPr lang="fr-CA" dirty="0" smtClean="0">
                <a:solidFill>
                  <a:schemeClr val="tx1"/>
                </a:solidFill>
              </a:rPr>
              <a:t> observations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Observations can be recorded using various methods such as: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fr-CA" sz="2400" dirty="0">
                <a:solidFill>
                  <a:schemeClr val="tx1"/>
                </a:solidFill>
              </a:rPr>
              <a:t> </a:t>
            </a:r>
            <a:r>
              <a:rPr lang="fr-CA" sz="2400" dirty="0" smtClean="0">
                <a:solidFill>
                  <a:schemeClr val="tx1"/>
                </a:solidFill>
              </a:rPr>
              <a:t>a single </a:t>
            </a:r>
            <a:r>
              <a:rPr lang="fr-CA" sz="2400" dirty="0" err="1" smtClean="0">
                <a:solidFill>
                  <a:schemeClr val="tx1"/>
                </a:solidFill>
              </a:rPr>
              <a:t>word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CA" sz="2400" dirty="0" smtClean="0">
                <a:solidFill>
                  <a:schemeClr val="tx1"/>
                </a:solidFill>
              </a:rPr>
              <a:t>notes in point </a:t>
            </a:r>
            <a:r>
              <a:rPr lang="fr-CA" sz="2400" dirty="0" err="1" smtClean="0">
                <a:solidFill>
                  <a:schemeClr val="tx1"/>
                </a:solidFill>
              </a:rPr>
              <a:t>form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CA" sz="2400" dirty="0" smtClean="0">
                <a:solidFill>
                  <a:schemeClr val="tx1"/>
                </a:solidFill>
              </a:rPr>
              <a:t>sentences</a:t>
            </a:r>
          </a:p>
          <a:p>
            <a:pPr>
              <a:buFontTx/>
              <a:buChar char="-"/>
            </a:pPr>
            <a:r>
              <a:rPr lang="fr-CA" sz="2400" dirty="0" smtClean="0">
                <a:solidFill>
                  <a:schemeClr val="tx1"/>
                </a:solidFill>
              </a:rPr>
              <a:t>simple </a:t>
            </a:r>
            <a:r>
              <a:rPr lang="fr-CA" sz="2400" dirty="0" err="1" smtClean="0">
                <a:solidFill>
                  <a:schemeClr val="tx1"/>
                </a:solidFill>
              </a:rPr>
              <a:t>diagrams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CA" sz="2400" dirty="0" err="1" smtClean="0">
                <a:solidFill>
                  <a:schemeClr val="tx1"/>
                </a:solidFill>
              </a:rPr>
              <a:t>charts</a:t>
            </a:r>
            <a:endParaRPr lang="fr-C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19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Inference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Inferring is….</a:t>
            </a:r>
          </a:p>
          <a:p>
            <a:r>
              <a:rPr lang="en-US" sz="2400" dirty="0">
                <a:solidFill>
                  <a:schemeClr val="tx1"/>
                </a:solidFill>
              </a:rPr>
              <a:t>u</a:t>
            </a:r>
            <a:r>
              <a:rPr lang="en-US" sz="2400" dirty="0" smtClean="0">
                <a:solidFill>
                  <a:schemeClr val="tx1"/>
                </a:solidFill>
              </a:rPr>
              <a:t>sing </a:t>
            </a:r>
            <a:r>
              <a:rPr lang="en-US" sz="2400" dirty="0">
                <a:solidFill>
                  <a:schemeClr val="tx1"/>
                </a:solidFill>
              </a:rPr>
              <a:t>logic and reason to develop explanations from </a:t>
            </a:r>
            <a:r>
              <a:rPr lang="en-US" sz="2400" dirty="0" smtClean="0">
                <a:solidFill>
                  <a:schemeClr val="tx1"/>
                </a:solidFill>
              </a:rPr>
              <a:t>observations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Sometimes we have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smtClean="0">
                <a:solidFill>
                  <a:schemeClr val="tx1"/>
                </a:solidFill>
              </a:rPr>
              <a:t>“read </a:t>
            </a:r>
            <a:r>
              <a:rPr lang="en-US" sz="2400" dirty="0">
                <a:solidFill>
                  <a:schemeClr val="tx1"/>
                </a:solidFill>
              </a:rPr>
              <a:t>between the </a:t>
            </a:r>
            <a:r>
              <a:rPr lang="en-US" sz="2400" dirty="0" smtClean="0">
                <a:solidFill>
                  <a:schemeClr val="tx1"/>
                </a:solidFill>
              </a:rPr>
              <a:t>lines”.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We use </a:t>
            </a:r>
            <a:r>
              <a:rPr lang="en-US" sz="2400" dirty="0">
                <a:solidFill>
                  <a:schemeClr val="tx1"/>
                </a:solidFill>
              </a:rPr>
              <a:t>prior knowledge to infer: </a:t>
            </a:r>
            <a:r>
              <a:rPr lang="en-US" sz="2400" i="1" dirty="0">
                <a:solidFill>
                  <a:schemeClr val="tx1"/>
                </a:solidFill>
              </a:rPr>
              <a:t>purpose, intent, or cause and </a:t>
            </a:r>
            <a:r>
              <a:rPr lang="en-US" sz="2400" i="1" dirty="0" smtClean="0">
                <a:solidFill>
                  <a:schemeClr val="tx1"/>
                </a:solidFill>
              </a:rPr>
              <a:t>effect.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066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Here are some examples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Observation              Inference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505200" cy="4144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That plant is extremely wilted.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car stopped running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Wildcats are leading their division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057400"/>
            <a:ext cx="4191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That plant is extremely wilted due to a lack of water.</a:t>
            </a:r>
          </a:p>
          <a:p>
            <a:pPr marL="342900" lvl="0" indent="-342900">
              <a:spcBef>
                <a:spcPts val="0"/>
              </a:spcBef>
              <a:buFontTx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car stooped running because it was out of gas.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2000" kern="0" dirty="0" smtClean="0">
                <a:latin typeface="+mn-lt"/>
              </a:rPr>
              <a:t>Wildcats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leading their division because they are playing well right now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905000"/>
            <a:ext cx="0" cy="4114800"/>
          </a:xfrm>
          <a:prstGeom prst="line">
            <a:avLst/>
          </a:prstGeom>
          <a:ln w="12700">
            <a:solidFill>
              <a:schemeClr val="tx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State an </a:t>
            </a:r>
            <a:r>
              <a:rPr lang="fr-CA" dirty="0" err="1" smtClean="0"/>
              <a:t>Inference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n-US" sz="2000" b="1" dirty="0">
              <a:solidFill>
                <a:schemeClr val="tx1"/>
              </a:solidFill>
            </a:endParaRPr>
          </a:p>
          <a:p>
            <a:pPr marL="457200" lvl="1" indent="0" eaLnBrk="1" hangingPunct="1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1" indent="0" eaLnBrk="1" hangingPunct="1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1" indent="0" eaLnBrk="1" hangingPunct="1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1" indent="0" eaLnBrk="1" hangingPunct="1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fr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42530"/>
              </p:ext>
            </p:extLst>
          </p:nvPr>
        </p:nvGraphicFramePr>
        <p:xfrm>
          <a:off x="1371600" y="2209800"/>
          <a:ext cx="60960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743200"/>
              </a:tblGrid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Observations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Inference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 hear people screaming.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 smell cotton candy, popcorn, and hamburgers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 see a lot of people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220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Observation </a:t>
            </a:r>
            <a:br>
              <a:rPr lang="en-US" sz="2800" dirty="0" smtClean="0"/>
            </a:br>
            <a:r>
              <a:rPr lang="en-US" sz="2800" dirty="0" smtClean="0"/>
              <a:t>or </a:t>
            </a:r>
            <a:br>
              <a:rPr lang="en-US" sz="2800" dirty="0" smtClean="0"/>
            </a:br>
            <a:r>
              <a:rPr lang="en-US" sz="2800" dirty="0" smtClean="0"/>
              <a:t>Inference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</a:t>
            </a:r>
            <a:r>
              <a:rPr lang="en-US" sz="2400" dirty="0" smtClean="0">
                <a:solidFill>
                  <a:schemeClr val="tx1"/>
                </a:solidFill>
              </a:rPr>
              <a:t>is present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side of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Latin word "Dei" means "God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.“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 was made by deeply religious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 1722 is printed on one side of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coin was made in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1722.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on the coin is a representation of the nation's president.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995"/>
          <a:stretch>
            <a:fillRect/>
          </a:stretch>
        </p:blipFill>
        <p:spPr bwMode="auto">
          <a:xfrm>
            <a:off x="609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06" r="-345"/>
          <a:stretch>
            <a:fillRect/>
          </a:stretch>
        </p:blipFill>
        <p:spPr bwMode="auto">
          <a:xfrm>
            <a:off x="6629400" y="4748"/>
            <a:ext cx="2133600" cy="20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0"/>
            <a:ext cx="7772400" cy="1362075"/>
          </a:xfrm>
        </p:spPr>
        <p:txBody>
          <a:bodyPr/>
          <a:lstStyle/>
          <a:p>
            <a:pPr algn="ctr"/>
            <a:r>
              <a:rPr lang="en-US" sz="1800" dirty="0"/>
              <a:t>Look at the picture &amp; decide if the statement is an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>Observation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algn="ctr"/>
            <a:r>
              <a:rPr lang="en-US" dirty="0" smtClean="0"/>
              <a:t>Let’s Practice…. </a:t>
            </a:r>
          </a:p>
        </p:txBody>
      </p:sp>
      <p:pic>
        <p:nvPicPr>
          <p:cNvPr id="19458" name="Picture 2" descr="C:\Users\gbaker\AppData\Local\Microsoft\Windows\Temporary Internet Files\Content.IE5\FPPFQ633\MC9000708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1356511" cy="19283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Inference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557784" y="5334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/>
              <a:t>The narrow windows were used as rifle slits.</a:t>
            </a:r>
            <a:endParaRPr lang="en-US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9171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Observation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510507" y="6096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dirty="0"/>
              <a:t>There was a garden located outside the </a:t>
            </a:r>
            <a:r>
              <a:rPr lang="en-US" dirty="0" smtClean="0"/>
              <a:t>Citadel.</a:t>
            </a:r>
            <a:endParaRPr lang="en-US" kern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635" y="630936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Inference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89171" y="798576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2800" dirty="0"/>
              <a:t>Gardens were an important part of everyday life during the military years on Alcatraz </a:t>
            </a:r>
            <a:r>
              <a:rPr lang="en-US" sz="2800" dirty="0" smtClean="0"/>
              <a:t>Island. </a:t>
            </a:r>
            <a:endParaRPr lang="en-US" sz="2800" kern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835" y="609600"/>
            <a:ext cx="8229600" cy="914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Inference</a:t>
            </a:r>
            <a:r>
              <a:rPr lang="en-US" sz="7200" dirty="0">
                <a:solidFill>
                  <a:srgbClr val="FF0000"/>
                </a:solidFill>
              </a:rPr>
              <a:t/>
            </a:r>
            <a:br>
              <a:rPr lang="en-US" sz="7200" dirty="0">
                <a:solidFill>
                  <a:srgbClr val="FF0000"/>
                </a:solidFill>
              </a:rPr>
            </a:br>
            <a:endParaRPr lang="en-US" sz="4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064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 txBox="1">
            <a:spLocks/>
          </p:cNvSpPr>
          <p:nvPr/>
        </p:nvSpPr>
        <p:spPr bwMode="auto">
          <a:xfrm>
            <a:off x="609600" y="6858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dirty="0"/>
              <a:t>People in the garden are in mourning </a:t>
            </a:r>
            <a:endParaRPr lang="en-US" sz="48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A5C1"/>
                </a:solidFill>
              </a:rPr>
              <a:t>Observation Outcomes</a:t>
            </a:r>
            <a:endParaRPr lang="en-US" dirty="0">
              <a:solidFill>
                <a:srgbClr val="2EA5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Make observations and collect information relevant to a given question or problem (205-5).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Record observations using a single word, notes in point form, sentences, simple diagrams and charts (205-7)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1302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9171" y="7620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Observation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609600" y="6096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 smtClean="0"/>
              <a:t>The citadel was made of brick.</a:t>
            </a:r>
            <a:endParaRPr lang="en-US" sz="4800" kern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489171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 smtClean="0">
                <a:solidFill>
                  <a:srgbClr val="0070C0"/>
                </a:solidFill>
              </a:rPr>
              <a:t>Observation</a:t>
            </a:r>
            <a:r>
              <a:rPr lang="en-US" sz="3200" kern="0" dirty="0" smtClean="0"/>
              <a:t>.</a:t>
            </a:r>
            <a:endParaRPr lang="en-US" sz="4800" kern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There is a picket fence.</a:t>
            </a:r>
            <a:endParaRPr lang="en-US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489171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 smtClean="0">
                <a:solidFill>
                  <a:srgbClr val="FF0000"/>
                </a:solidFill>
              </a:rPr>
              <a:t>Inference</a:t>
            </a:r>
            <a:endParaRPr lang="en-US" sz="4800" kern="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9171" y="8382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 used to spend more time outside.</a:t>
            </a:r>
            <a:endParaRPr lang="en-US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3048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 smtClean="0">
                <a:solidFill>
                  <a:srgbClr val="FF0000"/>
                </a:solidFill>
              </a:rPr>
              <a:t>Inference</a:t>
            </a:r>
            <a:endParaRPr lang="en-US" sz="4800" kern="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9171" y="893064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garden provided food for the families living on Alcatraz.</a:t>
            </a:r>
            <a:endParaRPr lang="en-US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0456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Observation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171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489171" y="8382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3200" kern="0" dirty="0" smtClean="0"/>
              <a:t>There were no cannons on Alcatraz.</a:t>
            </a:r>
            <a:endParaRPr lang="en-US" sz="4800" kern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64844" b="11403"/>
          <a:stretch>
            <a:fillRect/>
          </a:stretch>
        </p:blipFill>
        <p:spPr bwMode="auto">
          <a:xfrm>
            <a:off x="228600" y="228600"/>
            <a:ext cx="28384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24200" y="762000"/>
            <a:ext cx="5562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5A867B"/>
                </a:solidFill>
                <a:latin typeface="+mj-lt"/>
              </a:rPr>
              <a:t>Look at these two sets of animal tracks.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Make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3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OBSERVATIONS and one 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INFERENCE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34375" b="11458"/>
          <a:stretch>
            <a:fillRect/>
          </a:stretch>
        </p:blipFill>
        <p:spPr bwMode="auto">
          <a:xfrm>
            <a:off x="304800" y="381000"/>
            <a:ext cx="62357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latin typeface="+mj-lt"/>
              </a:rPr>
              <a:t>Now what do you think?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5572125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+mj-lt"/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65600" y="6096000"/>
            <a:ext cx="497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Make an INFERENCE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 l="11719" t="15625" r="10938" b="12500"/>
          <a:stretch>
            <a:fillRect/>
          </a:stretch>
        </p:blipFill>
        <p:spPr bwMode="auto">
          <a:xfrm>
            <a:off x="228600" y="762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638800" cy="64611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Now what do you think?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638800"/>
            <a:ext cx="5105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+mj-lt"/>
              </a:rPr>
              <a:t>Make 3 OBSERVATIONS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0" y="6172200"/>
            <a:ext cx="4978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Make an INFERENCE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</a:t>
            </a:r>
            <a:r>
              <a:rPr lang="en-US" dirty="0"/>
              <a:t>U</a:t>
            </a:r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During experiments, record </a:t>
            </a: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observations </a:t>
            </a:r>
            <a:r>
              <a:rPr lang="en-US" b="1" i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NOT inferences</a:t>
            </a:r>
          </a:p>
          <a:p>
            <a:endParaRPr lang="en-US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Inferences </a:t>
            </a: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may be used when writing the conclusion in your lab report.</a:t>
            </a:r>
          </a:p>
          <a:p>
            <a:endParaRPr lang="en-US" b="1" i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i="1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www.middleschoolscience.com/...</a:t>
            </a:r>
            <a:r>
              <a:rPr lang="en-US" b="1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Observation</a:t>
            </a:r>
            <a:r>
              <a:rPr lang="en-US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_</a:t>
            </a:r>
            <a:r>
              <a:rPr lang="en-US" b="1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Inference</a:t>
            </a:r>
            <a:r>
              <a:rPr lang="en-US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2"/>
              </a:rPr>
              <a:t>-isn.ppt</a:t>
            </a:r>
            <a:endParaRPr lang="en-US" i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3"/>
              </a:rPr>
              <a:t>www.learnnc.org/lp/pages/998</a:t>
            </a:r>
            <a:endParaRPr lang="en-US" i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www.nps.gov</a:t>
            </a:r>
            <a:r>
              <a:rPr lang="en-US" i="1" dirty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/.../</a:t>
            </a: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upload/Questioning_Artifacts-</a:t>
            </a:r>
            <a:r>
              <a:rPr lang="en-US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Observation</a:t>
            </a: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_</a:t>
            </a:r>
            <a:r>
              <a:rPr lang="en-US" b="1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worksheet</a:t>
            </a:r>
            <a:r>
              <a:rPr lang="en-US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  <a:hlinkClick r:id="rId4"/>
              </a:rPr>
              <a:t>.pdf</a:t>
            </a:r>
            <a:endParaRPr lang="en-US" i="1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EA5C1"/>
                </a:solidFill>
              </a:rPr>
              <a:t>What is </a:t>
            </a:r>
            <a:r>
              <a:rPr lang="en-US" dirty="0" smtClean="0">
                <a:solidFill>
                  <a:srgbClr val="2EA5C1"/>
                </a:solidFill>
              </a:rPr>
              <a:t>an observation?</a:t>
            </a:r>
            <a:endParaRPr lang="en-US" dirty="0">
              <a:solidFill>
                <a:srgbClr val="2EA5C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An observation: </a:t>
            </a:r>
          </a:p>
          <a:p>
            <a:r>
              <a:rPr lang="en-US" sz="2400" dirty="0" smtClean="0">
                <a:solidFill>
                  <a:srgbClr val="E865AF"/>
                </a:solidFill>
              </a:rPr>
              <a:t>describes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the characteristics</a:t>
            </a:r>
            <a:r>
              <a:rPr lang="en-US" sz="2400" dirty="0">
                <a:solidFill>
                  <a:srgbClr val="000000"/>
                </a:solidFill>
              </a:rPr>
              <a:t>, properties, differences, similarities and </a:t>
            </a:r>
            <a:r>
              <a:rPr lang="en-US" sz="2400" dirty="0" smtClean="0">
                <a:solidFill>
                  <a:srgbClr val="000000"/>
                </a:solidFill>
              </a:rPr>
              <a:t>changes of an object or event. 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can </a:t>
            </a:r>
            <a:r>
              <a:rPr lang="en-US" sz="2400" dirty="0">
                <a:solidFill>
                  <a:srgbClr val="000000"/>
                </a:solidFill>
              </a:rPr>
              <a:t>be made </a:t>
            </a:r>
            <a:r>
              <a:rPr lang="en-US" sz="2400" dirty="0">
                <a:solidFill>
                  <a:srgbClr val="E865AF"/>
                </a:solidFill>
              </a:rPr>
              <a:t>directly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 smtClean="0">
                <a:solidFill>
                  <a:srgbClr val="000000"/>
                </a:solidFill>
              </a:rPr>
              <a:t>5 senses </a:t>
            </a:r>
            <a:r>
              <a:rPr lang="en-US" sz="2400" dirty="0">
                <a:solidFill>
                  <a:srgbClr val="000000"/>
                </a:solidFill>
              </a:rPr>
              <a:t>or indirectly through </a:t>
            </a: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use of simple or complex instruments.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is a </a:t>
            </a:r>
            <a:r>
              <a:rPr lang="en-US" sz="2400" dirty="0" smtClean="0">
                <a:solidFill>
                  <a:srgbClr val="E865AF"/>
                </a:solidFill>
              </a:rPr>
              <a:t>fact</a:t>
            </a:r>
            <a:r>
              <a:rPr lang="en-US" sz="2400" dirty="0" smtClean="0">
                <a:solidFill>
                  <a:srgbClr val="F8A2DD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not personal opinion.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A5C1"/>
                </a:solidFill>
              </a:rPr>
              <a:t>Types of Observations</a:t>
            </a:r>
            <a:endParaRPr lang="en-US" dirty="0">
              <a:solidFill>
                <a:srgbClr val="2EA5C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There are two types of observations:</a:t>
            </a:r>
          </a:p>
          <a:p>
            <a:pPr marL="914400" lvl="2" indent="0">
              <a:buNone/>
            </a:pPr>
            <a:endParaRPr lang="en-US" sz="3200" dirty="0">
              <a:solidFill>
                <a:srgbClr val="2EA5C1"/>
              </a:solidFill>
            </a:endParaRPr>
          </a:p>
          <a:p>
            <a:pPr lvl="2"/>
            <a:r>
              <a:rPr lang="en-US" sz="3200" dirty="0" smtClean="0">
                <a:solidFill>
                  <a:srgbClr val="E865AF"/>
                </a:solidFill>
              </a:rPr>
              <a:t>Quantitative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(numeric)</a:t>
            </a:r>
          </a:p>
          <a:p>
            <a:pPr marL="914400" lvl="2" indent="0">
              <a:buNone/>
            </a:pPr>
            <a:endParaRPr lang="en-US" sz="3200" dirty="0">
              <a:solidFill>
                <a:srgbClr val="2EA5C1"/>
              </a:solidFill>
            </a:endParaRPr>
          </a:p>
          <a:p>
            <a:pPr lvl="2"/>
            <a:r>
              <a:rPr lang="en-US" sz="3200" dirty="0" smtClean="0">
                <a:solidFill>
                  <a:srgbClr val="2EA5C1"/>
                </a:solidFill>
              </a:rPr>
              <a:t>Qualitative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(non-numeric)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865AF"/>
                </a:solidFill>
              </a:rPr>
              <a:t>Qualitative </a:t>
            </a:r>
            <a:r>
              <a:rPr lang="en-US" dirty="0" smtClean="0">
                <a:solidFill>
                  <a:srgbClr val="E865AF"/>
                </a:solidFill>
              </a:rPr>
              <a:t>Observations:</a:t>
            </a:r>
            <a:endParaRPr lang="en-US" dirty="0">
              <a:solidFill>
                <a:srgbClr val="E865A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describe </a:t>
            </a:r>
            <a:r>
              <a:rPr lang="en-US" dirty="0">
                <a:solidFill>
                  <a:srgbClr val="000000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2EA5C1"/>
                </a:solidFill>
              </a:rPr>
              <a:t>qualities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an object or event.  </a:t>
            </a:r>
            <a:r>
              <a:rPr lang="en-US" sz="2400" i="1" dirty="0" smtClean="0">
                <a:solidFill>
                  <a:srgbClr val="000000"/>
                </a:solidFill>
              </a:rPr>
              <a:t>Examples include </a:t>
            </a:r>
            <a:r>
              <a:rPr lang="en-US" sz="2400" i="1" dirty="0" err="1" smtClean="0">
                <a:solidFill>
                  <a:srgbClr val="000000"/>
                </a:solidFill>
              </a:rPr>
              <a:t>colour</a:t>
            </a:r>
            <a:r>
              <a:rPr lang="en-US" sz="2400" i="1" dirty="0">
                <a:solidFill>
                  <a:srgbClr val="000000"/>
                </a:solidFill>
              </a:rPr>
              <a:t>, taste, sound, texture </a:t>
            </a:r>
            <a:r>
              <a:rPr lang="en-US" sz="2400" i="1" dirty="0" smtClean="0">
                <a:solidFill>
                  <a:srgbClr val="000000"/>
                </a:solidFill>
              </a:rPr>
              <a:t>appearance, behavior.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re </a:t>
            </a:r>
            <a:r>
              <a:rPr lang="en-US" dirty="0">
                <a:solidFill>
                  <a:srgbClr val="2EA5C1"/>
                </a:solidFill>
              </a:rPr>
              <a:t>n</a:t>
            </a:r>
            <a:r>
              <a:rPr lang="en-US" dirty="0" smtClean="0">
                <a:solidFill>
                  <a:srgbClr val="2EA5C1"/>
                </a:solidFill>
              </a:rPr>
              <a:t>ot numeric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difficult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measure.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865AF"/>
                </a:solidFill>
              </a:rPr>
              <a:t>Qualitative Observation</a:t>
            </a:r>
            <a:endParaRPr lang="en-US" dirty="0">
              <a:solidFill>
                <a:srgbClr val="E865A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is warm outside.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ant’s antennae twitch.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car is dark blue.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concert is very loud.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924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EA5C1"/>
                </a:solidFill>
              </a:rPr>
              <a:t>Quantitative </a:t>
            </a:r>
            <a:r>
              <a:rPr lang="en-US" dirty="0" smtClean="0">
                <a:solidFill>
                  <a:srgbClr val="2EA5C1"/>
                </a:solidFill>
              </a:rPr>
              <a:t>Observations:</a:t>
            </a:r>
            <a:endParaRPr lang="en-US" dirty="0">
              <a:solidFill>
                <a:srgbClr val="2EA5C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dirty="0" smtClean="0">
                <a:solidFill>
                  <a:srgbClr val="E865AF"/>
                </a:solidFill>
              </a:rPr>
              <a:t>measurable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re </a:t>
            </a:r>
            <a:r>
              <a:rPr lang="en-US" dirty="0" smtClean="0">
                <a:solidFill>
                  <a:srgbClr val="E865AF"/>
                </a:solidFill>
              </a:rPr>
              <a:t>numeric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(c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be counted or </a:t>
            </a:r>
            <a:r>
              <a:rPr lang="en-US" dirty="0" smtClean="0">
                <a:solidFill>
                  <a:schemeClr val="tx1"/>
                </a:solidFill>
              </a:rPr>
              <a:t>measured).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llow </a:t>
            </a:r>
            <a:r>
              <a:rPr lang="en-US" dirty="0">
                <a:solidFill>
                  <a:schemeClr val="tx1"/>
                </a:solidFill>
              </a:rPr>
              <a:t>us to </a:t>
            </a:r>
            <a:r>
              <a:rPr lang="en-US" dirty="0" smtClean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rgbClr val="E865AF"/>
                </a:solidFill>
              </a:rPr>
              <a:t>more accurate</a:t>
            </a:r>
            <a:r>
              <a:rPr lang="en-US" dirty="0" smtClean="0">
                <a:solidFill>
                  <a:schemeClr val="tx1"/>
                </a:solidFill>
              </a:rPr>
              <a:t> in our description of the object or event.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ypically involve the use of an </a:t>
            </a:r>
            <a:r>
              <a:rPr lang="en-US" dirty="0" smtClean="0">
                <a:solidFill>
                  <a:srgbClr val="E865AF"/>
                </a:solidFill>
              </a:rPr>
              <a:t>instrument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A5C1"/>
                </a:solidFill>
              </a:rPr>
              <a:t>Quantitative Observation</a:t>
            </a:r>
            <a:endParaRPr lang="en-US" dirty="0">
              <a:solidFill>
                <a:srgbClr val="2EA5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 is 20</a:t>
            </a:r>
            <a:r>
              <a:rPr lang="en-US" baseline="30000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C outside.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ant has 2 antennae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car is travelling at 75 Km/h.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concert is registering at 145 decibels</a:t>
            </a:r>
            <a:r>
              <a:rPr lang="fr-CA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CA" dirty="0" smtClean="0">
                <a:solidFill>
                  <a:schemeClr val="tx1"/>
                </a:solidFill>
              </a:rPr>
              <a:t>The dog </a:t>
            </a:r>
            <a:r>
              <a:rPr lang="fr-CA" dirty="0" err="1" smtClean="0">
                <a:solidFill>
                  <a:schemeClr val="tx1"/>
                </a:solidFill>
              </a:rPr>
              <a:t>weighs</a:t>
            </a:r>
            <a:r>
              <a:rPr lang="fr-CA" dirty="0" smtClean="0">
                <a:solidFill>
                  <a:schemeClr val="tx1"/>
                </a:solidFill>
              </a:rPr>
              <a:t> 22.6 kg</a:t>
            </a:r>
          </a:p>
          <a:p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515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066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Comparing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rgbClr val="E865AF"/>
                </a:solidFill>
              </a:rPr>
              <a:t>Qualitative</a:t>
            </a:r>
            <a:r>
              <a:rPr lang="en-US" sz="3600" dirty="0" smtClean="0">
                <a:solidFill>
                  <a:schemeClr val="tx1"/>
                </a:solidFill>
              </a:rPr>
              <a:t>              </a:t>
            </a:r>
            <a:r>
              <a:rPr lang="en-US" sz="3600" dirty="0" smtClean="0">
                <a:solidFill>
                  <a:srgbClr val="2EA5C1"/>
                </a:solidFill>
              </a:rPr>
              <a:t>Quantitative</a:t>
            </a:r>
            <a:endParaRPr lang="en-US" sz="3600" dirty="0">
              <a:solidFill>
                <a:srgbClr val="2EA5C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505200" cy="4144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It is cold.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dog is big.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car is moving fast.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music is loud.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057400"/>
            <a:ext cx="4191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It is -20</a:t>
            </a:r>
            <a:r>
              <a:rPr lang="en-US" sz="2000" kern="0" baseline="30000" dirty="0" smtClean="0">
                <a:latin typeface="+mn-lt"/>
              </a:rPr>
              <a:t>o</a:t>
            </a:r>
            <a:r>
              <a:rPr lang="en-US" sz="2000" kern="0" dirty="0" smtClean="0">
                <a:latin typeface="+mn-lt"/>
              </a:rPr>
              <a:t>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ts val="0"/>
              </a:spcBef>
              <a:buFontTx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2000" kern="0" dirty="0" smtClean="0">
                <a:latin typeface="+mn-lt"/>
              </a:rPr>
              <a:t>dog weighs 22.6 kg.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dog is 120 cm long.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The dog’s volume is 2.95m</a:t>
            </a:r>
            <a:r>
              <a:rPr lang="en-US" sz="2000" kern="0" baseline="30000" dirty="0" smtClean="0">
                <a:latin typeface="+mn-lt"/>
              </a:rPr>
              <a:t>3</a:t>
            </a:r>
            <a:r>
              <a:rPr lang="en-US" sz="2000" kern="0" dirty="0" smtClean="0">
                <a:latin typeface="+mn-lt"/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endParaRPr lang="en-US" sz="2000" kern="0" dirty="0">
              <a:latin typeface="+mn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car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travelling at a speed of 75 km/h.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2000" kern="0" noProof="0" dirty="0" smtClean="0">
                <a:latin typeface="+mn-lt"/>
              </a:rPr>
              <a:t>music is registering at 145 decibels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905000"/>
            <a:ext cx="0" cy="4114800"/>
          </a:xfrm>
          <a:prstGeom prst="line">
            <a:avLst/>
          </a:prstGeom>
          <a:ln w="12700">
            <a:solidFill>
              <a:schemeClr val="tx1">
                <a:alpha val="9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61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Playpen design template">
  <a:themeElements>
    <a:clrScheme name="Playpen design templat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Playpen design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ypen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ypen design templat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763</Words>
  <Application>Microsoft Office PowerPoint</Application>
  <PresentationFormat>On-screen Show (4:3)</PresentationFormat>
  <Paragraphs>161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Comic Sans MS</vt:lpstr>
      <vt:lpstr>Playpen design template</vt:lpstr>
      <vt:lpstr>Making  Observations</vt:lpstr>
      <vt:lpstr>Observation Outcomes</vt:lpstr>
      <vt:lpstr>What is an observation?</vt:lpstr>
      <vt:lpstr>Types of Observations</vt:lpstr>
      <vt:lpstr>Qualitative Observations:</vt:lpstr>
      <vt:lpstr>Qualitative Observation</vt:lpstr>
      <vt:lpstr>Quantitative Observations:</vt:lpstr>
      <vt:lpstr>Quantitative Observation</vt:lpstr>
      <vt:lpstr> Comparing Qualitative              Quantitative</vt:lpstr>
      <vt:lpstr>Recording observations</vt:lpstr>
      <vt:lpstr>Inference</vt:lpstr>
      <vt:lpstr> Here are some examples Observation              Inference</vt:lpstr>
      <vt:lpstr>State an Inference</vt:lpstr>
      <vt:lpstr>Observation  or  Inference</vt:lpstr>
      <vt:lpstr>Look at the picture &amp; decide if the statement is an  Observation or  Inference</vt:lpstr>
      <vt:lpstr>PowerPoint Presentation</vt:lpstr>
      <vt:lpstr>Observation</vt:lpstr>
      <vt:lpstr>Inference</vt:lpstr>
      <vt:lpstr> Inference </vt:lpstr>
      <vt:lpstr>Observation</vt:lpstr>
      <vt:lpstr>There is a picket fence.</vt:lpstr>
      <vt:lpstr>People used to spend more time outside.</vt:lpstr>
      <vt:lpstr>The garden provided food for the families living on Alcatraz.</vt:lpstr>
      <vt:lpstr>Observation</vt:lpstr>
      <vt:lpstr>PowerPoint Presentation</vt:lpstr>
      <vt:lpstr>PowerPoint Presentation</vt:lpstr>
      <vt:lpstr>PowerPoint Presentation</vt:lpstr>
      <vt:lpstr>When to Use</vt:lpstr>
      <vt:lpstr>References</vt:lpstr>
    </vt:vector>
  </TitlesOfParts>
  <Company>Elementary School District #4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 Grande</dc:creator>
  <cp:lastModifiedBy>Baker, Jarrod (ASD-E)</cp:lastModifiedBy>
  <cp:revision>40</cp:revision>
  <dcterms:created xsi:type="dcterms:W3CDTF">2007-08-23T15:56:43Z</dcterms:created>
  <dcterms:modified xsi:type="dcterms:W3CDTF">2017-09-12T16:18:24Z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TC100690461033</vt:lpwstr>
  </property>
</Properties>
</file>